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2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FB84-CB76-4667-B971-1367030C5B55}" type="datetimeFigureOut">
              <a:rPr lang="en-US" smtClean="0"/>
              <a:t>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0C21-B205-4B6D-A05C-474486CBC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FB84-CB76-4667-B971-1367030C5B55}" type="datetimeFigureOut">
              <a:rPr lang="en-US" smtClean="0"/>
              <a:t>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0C21-B205-4B6D-A05C-474486CBC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FB84-CB76-4667-B971-1367030C5B55}" type="datetimeFigureOut">
              <a:rPr lang="en-US" smtClean="0"/>
              <a:t>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0C21-B205-4B6D-A05C-474486CBC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FB84-CB76-4667-B971-1367030C5B55}" type="datetimeFigureOut">
              <a:rPr lang="en-US" smtClean="0"/>
              <a:t>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0C21-B205-4B6D-A05C-474486CBC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FB84-CB76-4667-B971-1367030C5B55}" type="datetimeFigureOut">
              <a:rPr lang="en-US" smtClean="0"/>
              <a:t>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0C21-B205-4B6D-A05C-474486CBC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FB84-CB76-4667-B971-1367030C5B55}" type="datetimeFigureOut">
              <a:rPr lang="en-US" smtClean="0"/>
              <a:t>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0C21-B205-4B6D-A05C-474486CBC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FB84-CB76-4667-B971-1367030C5B55}" type="datetimeFigureOut">
              <a:rPr lang="en-US" smtClean="0"/>
              <a:t>1/4/2009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0C21-B205-4B6D-A05C-474486CBC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FB84-CB76-4667-B971-1367030C5B55}" type="datetimeFigureOut">
              <a:rPr lang="en-US" smtClean="0"/>
              <a:t>1/4/2009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0C21-B205-4B6D-A05C-474486CBC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FB84-CB76-4667-B971-1367030C5B55}" type="datetimeFigureOut">
              <a:rPr lang="en-US" smtClean="0"/>
              <a:t>1/4/2009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0C21-B205-4B6D-A05C-474486CBC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FB84-CB76-4667-B971-1367030C5B55}" type="datetimeFigureOut">
              <a:rPr lang="en-US" smtClean="0"/>
              <a:t>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0C21-B205-4B6D-A05C-474486CBC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FB84-CB76-4667-B971-1367030C5B55}" type="datetimeFigureOut">
              <a:rPr lang="en-US" smtClean="0"/>
              <a:t>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0C21-B205-4B6D-A05C-474486CBC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7FB84-CB76-4667-B971-1367030C5B55}" type="datetimeFigureOut">
              <a:rPr lang="en-US" smtClean="0"/>
              <a:t>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60C21-B205-4B6D-A05C-474486CBC4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ourceforge.net/projects/witz/" TargetMode="External"/><Relationship Id="rId2" Type="http://schemas.openxmlformats.org/officeDocument/2006/relationships/hyperlink" Target="http://witz.sourceforge.net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8058152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Software Performance enhancement lab</a:t>
            </a:r>
            <a:endParaRPr lang="en-US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2000240"/>
            <a:ext cx="6400800" cy="17526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Improving performance using multithreading and architectural considerations</a:t>
            </a:r>
            <a:endParaRPr lang="en-US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4143380"/>
            <a:ext cx="50720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Gil </a:t>
            </a:r>
            <a:r>
              <a:rPr lang="en-US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Knyazhansky</a:t>
            </a:r>
            <a:endParaRPr lang="en-US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and </a:t>
            </a:r>
          </a:p>
          <a:p>
            <a:pPr algn="ctr"/>
            <a:r>
              <a:rPr lang="en-US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Merav</a:t>
            </a:r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Zanany</a:t>
            </a:r>
            <a:endParaRPr lang="en-US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04.01.2009</a:t>
            </a:r>
            <a:endParaRPr lang="en-US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sz="54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application</a:t>
            </a:r>
            <a:endParaRPr lang="en-US" sz="5400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Project home: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hlinkClick r:id="rId2"/>
              </a:rPr>
              <a:t>http://witz.sourceforge.net</a:t>
            </a:r>
            <a:endParaRPr lang="en-US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Download page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:</a:t>
            </a:r>
          </a:p>
          <a:p>
            <a:pPr lvl="1">
              <a:buNone/>
            </a:pP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hlinkClick r:id="rId3"/>
              </a:rPr>
              <a:t>http://sourceforge.net/projects/witz/</a:t>
            </a:r>
            <a:endParaRPr lang="en-US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>
              <a:buNone/>
            </a:pPr>
            <a:endParaRPr lang="en-US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1571612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Witz Chess engine</a:t>
            </a:r>
            <a:endParaRPr lang="en-US" sz="3600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Witz engine</a:t>
            </a:r>
            <a:endParaRPr lang="en-US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2471742"/>
          </a:xfrm>
        </p:spPr>
        <p:txBody>
          <a:bodyPr/>
          <a:lstStyle/>
          <a:p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itz chess engine uses the AlphaBeta algorithm to play chess against either a human or a computer opponent.</a:t>
            </a:r>
          </a:p>
          <a:p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itz chess engine is compatible with the Winboard chess protocol.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witzminimu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714752"/>
            <a:ext cx="4191000" cy="30003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00px-AB_pruning_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2571744"/>
            <a:ext cx="7329113" cy="371952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AlphaBeta algorithm</a:t>
            </a:r>
            <a:endParaRPr lang="en-US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1500174"/>
            <a:ext cx="7715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 each step, scores below alpha and above beta are ignored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The Transposition Table</a:t>
            </a:r>
            <a:endParaRPr lang="en-US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71538" y="2857492"/>
          <a:ext cx="7286676" cy="3857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10"/>
                <a:gridCol w="4071966"/>
              </a:tblGrid>
              <a:tr h="482207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Board Position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Best response</a:t>
                      </a:r>
                      <a:endParaRPr lang="en-US" sz="2400" dirty="0"/>
                    </a:p>
                  </a:txBody>
                  <a:tcPr/>
                </a:tc>
              </a:tr>
              <a:tr h="48220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2207">
                <a:tc>
                  <a:txBody>
                    <a:bodyPr/>
                    <a:lstStyle/>
                    <a:p>
                      <a:r>
                        <a:rPr lang="en-US" dirty="0" smtClean="0"/>
                        <a:t>Board</a:t>
                      </a:r>
                      <a:r>
                        <a:rPr lang="en-US" baseline="0" dirty="0" smtClean="0"/>
                        <a:t> a.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Move d3d4</a:t>
                      </a:r>
                      <a:endParaRPr lang="en-US" dirty="0"/>
                    </a:p>
                  </a:txBody>
                  <a:tcPr/>
                </a:tc>
              </a:tr>
              <a:tr h="48220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2207">
                <a:tc>
                  <a:txBody>
                    <a:bodyPr/>
                    <a:lstStyle/>
                    <a:p>
                      <a:r>
                        <a:rPr lang="en-US" dirty="0" smtClean="0"/>
                        <a:t>Board 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Move  a2c3</a:t>
                      </a:r>
                      <a:endParaRPr lang="en-US" dirty="0"/>
                    </a:p>
                  </a:txBody>
                  <a:tcPr/>
                </a:tc>
              </a:tr>
              <a:tr h="48220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2207">
                <a:tc>
                  <a:txBody>
                    <a:bodyPr/>
                    <a:lstStyle/>
                    <a:p>
                      <a:r>
                        <a:rPr lang="en-US" dirty="0" smtClean="0"/>
                        <a:t>Board 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Move c1e3</a:t>
                      </a:r>
                      <a:endParaRPr lang="en-US" dirty="0"/>
                    </a:p>
                  </a:txBody>
                  <a:tcPr/>
                </a:tc>
              </a:tr>
              <a:tr h="48220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4348" y="1214422"/>
            <a:ext cx="75009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 global table that helps calculations by storing “good” results.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Results are stored and fetched during calculations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00px-AB_pruning_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2571744"/>
            <a:ext cx="7329113" cy="371952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Multithreaded AlphaBeta</a:t>
            </a:r>
            <a:endParaRPr lang="en-US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1500174"/>
            <a:ext cx="77153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Split the calculation among several parallel threads.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8" name="Elbow Connector 7"/>
          <p:cNvCxnSpPr/>
          <p:nvPr/>
        </p:nvCxnSpPr>
        <p:spPr>
          <a:xfrm rot="16200000" flipH="1">
            <a:off x="3571868" y="4357694"/>
            <a:ext cx="3500462" cy="214314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rot="5400000">
            <a:off x="2214546" y="4357694"/>
            <a:ext cx="3500462" cy="214314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Operation Queues</a:t>
            </a:r>
            <a:endParaRPr lang="en-US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2910" y="2000240"/>
            <a:ext cx="1643074" cy="4572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42910" y="4071942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Main Thread</a:t>
            </a:r>
          </a:p>
          <a:p>
            <a:pPr algn="ctr"/>
            <a:r>
              <a:rPr lang="en-US" dirty="0" smtClean="0"/>
              <a:t>Alphabetastart()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86050" y="2285992"/>
            <a:ext cx="314327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357554" y="235743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Operation Queue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86050" y="4714884"/>
            <a:ext cx="314327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286116" y="485776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Result Queue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2285984" y="2357430"/>
            <a:ext cx="500066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10800000">
            <a:off x="2285984" y="4786322"/>
            <a:ext cx="500066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5929322" y="2357430"/>
            <a:ext cx="500066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10800000">
            <a:off x="5929322" y="4786322"/>
            <a:ext cx="500066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29388" y="2071678"/>
            <a:ext cx="571504" cy="4572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72330" y="2071678"/>
            <a:ext cx="571504" cy="4572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715272" y="2071678"/>
            <a:ext cx="571504" cy="4572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358214" y="2071678"/>
            <a:ext cx="571504" cy="4572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29388" y="1428736"/>
            <a:ext cx="250033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643702" y="1428736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Search Threads</a:t>
            </a:r>
          </a:p>
          <a:p>
            <a:pPr algn="ctr"/>
            <a:r>
              <a:rPr lang="en-US" dirty="0" smtClean="0"/>
              <a:t>Alphabeta()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STI-Single Threaded Iterations</a:t>
            </a:r>
            <a:endParaRPr lang="en-US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42985"/>
            <a:ext cx="8229600" cy="3143272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Value increase gets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closer to the single-threaded environment and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doesn’t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take use of the processing power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Value decrease allows more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use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of the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processing power but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increases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amount of data that will be processed.</a:t>
            </a:r>
          </a:p>
          <a:p>
            <a:endParaRPr lang="en-US" dirty="0"/>
          </a:p>
        </p:txBody>
      </p:sp>
      <p:pic>
        <p:nvPicPr>
          <p:cNvPr id="4" name="Picture 3" descr="400px-AB_pruning_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4286256"/>
            <a:ext cx="4513822" cy="229076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071934" y="4857760"/>
            <a:ext cx="214314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071934" y="4357694"/>
            <a:ext cx="214314" cy="2143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Results</a:t>
            </a:r>
            <a:endParaRPr lang="en-US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Under strict benchmarking requirements (multithreaded output is similar to single-threaded output) an improvement of 17%-35% is achieved.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 less strict settings, an improvement of up to 65% was observed.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222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Software Performance enhancement lab</vt:lpstr>
      <vt:lpstr>The application</vt:lpstr>
      <vt:lpstr>The Witz engine</vt:lpstr>
      <vt:lpstr>The AlphaBeta algorithm</vt:lpstr>
      <vt:lpstr>The Transposition Table</vt:lpstr>
      <vt:lpstr>Multithreaded AlphaBeta</vt:lpstr>
      <vt:lpstr>Operation Queues</vt:lpstr>
      <vt:lpstr>STI-Single Threaded Iterations</vt:lpstr>
      <vt:lpstr>Results</vt:lpstr>
    </vt:vector>
  </TitlesOfParts>
  <Company>Tel Aviv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Performance enhancement lab</dc:title>
  <dc:creator>School of CS</dc:creator>
  <cp:lastModifiedBy>School of CS</cp:lastModifiedBy>
  <cp:revision>20</cp:revision>
  <dcterms:created xsi:type="dcterms:W3CDTF">2009-01-04T13:21:22Z</dcterms:created>
  <dcterms:modified xsi:type="dcterms:W3CDTF">2009-01-04T15:31:05Z</dcterms:modified>
</cp:coreProperties>
</file>